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547" r:id="rId2"/>
    <p:sldId id="403" r:id="rId3"/>
    <p:sldId id="548" r:id="rId4"/>
    <p:sldId id="549" r:id="rId5"/>
    <p:sldId id="392" r:id="rId6"/>
    <p:sldId id="550" r:id="rId7"/>
    <p:sldId id="394" r:id="rId8"/>
    <p:sldId id="400" r:id="rId9"/>
    <p:sldId id="387" r:id="rId10"/>
    <p:sldId id="372" r:id="rId11"/>
    <p:sldId id="401" r:id="rId12"/>
    <p:sldId id="551" r:id="rId13"/>
    <p:sldId id="402" r:id="rId14"/>
    <p:sldId id="396" r:id="rId15"/>
    <p:sldId id="552" r:id="rId16"/>
    <p:sldId id="553" r:id="rId17"/>
    <p:sldId id="554" r:id="rId18"/>
    <p:sldId id="55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95236" name="Slide Number Placeholder 4"/>
          <p:cNvSpPr txBox="1">
            <a:spLocks noGrp="1"/>
          </p:cNvSpPr>
          <p:nvPr/>
        </p:nvSpPr>
        <p:spPr bwMode="auto">
          <a:xfrm>
            <a:off x="3970674" y="8829847"/>
            <a:ext cx="3038155" cy="46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6" tIns="46579" rIns="93156" bIns="46579" anchor="b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AF1C665-8CEC-4222-B238-8045C52C5F5A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311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Relationship</a:t>
            </a:r>
            <a:r>
              <a:rPr lang="en-US" baseline="0" dirty="0"/>
              <a:t> includes step- and half-, in-laws, adoptees</a:t>
            </a:r>
          </a:p>
          <a:p>
            <a:pPr lvl="1"/>
            <a:r>
              <a:rPr lang="en-US" baseline="0" dirty="0"/>
              <a:t>Great-grandparents included in relationship</a:t>
            </a:r>
          </a:p>
          <a:p>
            <a:pPr lvl="1"/>
            <a:r>
              <a:rPr lang="en-US" baseline="0" dirty="0"/>
              <a:t>Aunt and uncle do not include great-aunt/uncle</a:t>
            </a:r>
          </a:p>
          <a:p>
            <a:r>
              <a:rPr lang="en-US" baseline="0" dirty="0"/>
              <a:t>Exception for the qualifying child test definition of another taxpayer when the other person is not required to file</a:t>
            </a:r>
          </a:p>
          <a:p>
            <a:pPr lvl="1"/>
            <a:r>
              <a:rPr lang="en-US" baseline="0" dirty="0"/>
              <a:t>If filing, only file to receive withholding/estimated payments</a:t>
            </a:r>
          </a:p>
          <a:p>
            <a:pPr lvl="1"/>
            <a:r>
              <a:rPr lang="en-US" baseline="0" dirty="0"/>
              <a:t>Not filing to receive EIC or other refundable credit</a:t>
            </a:r>
          </a:p>
          <a:p>
            <a:r>
              <a:rPr lang="en-US" baseline="0" dirty="0"/>
              <a:t>Same temporary absences as prior slide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Income from a sheltered workshop is not included as income or considered "substantial gainful activity”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tri-fold to determine dependency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1FB6AB21-86C4-4C18-96F1-AC32C5F8D0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71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Relationship</a:t>
            </a:r>
            <a:r>
              <a:rPr lang="en-US" baseline="0" dirty="0"/>
              <a:t> includes step- and half-, in-laws, adoptees</a:t>
            </a:r>
          </a:p>
          <a:p>
            <a:pPr lvl="1"/>
            <a:r>
              <a:rPr lang="en-US" baseline="0" dirty="0"/>
              <a:t>Great-grandparents included in relationship</a:t>
            </a:r>
          </a:p>
          <a:p>
            <a:pPr lvl="1"/>
            <a:r>
              <a:rPr lang="en-US" baseline="0" dirty="0"/>
              <a:t>Aunt and uncle do not include great-aunt/uncle</a:t>
            </a:r>
          </a:p>
          <a:p>
            <a:r>
              <a:rPr lang="en-US" baseline="0" dirty="0"/>
              <a:t>Exception for the qualifying child test definition of another taxpayer when the other person is not required to file</a:t>
            </a:r>
          </a:p>
          <a:p>
            <a:pPr lvl="1"/>
            <a:r>
              <a:rPr lang="en-US" baseline="0" dirty="0"/>
              <a:t>If filing, only file to receive withholding/estimated payments</a:t>
            </a:r>
          </a:p>
          <a:p>
            <a:pPr lvl="1"/>
            <a:r>
              <a:rPr lang="en-US" baseline="0" dirty="0"/>
              <a:t>Not filing to receive EIC or other refundable credit</a:t>
            </a:r>
          </a:p>
          <a:p>
            <a:r>
              <a:rPr lang="en-US" baseline="0" dirty="0"/>
              <a:t>Same temporary absences as prior slide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Income from a sheltered workshop is not included as income or considered "substantial gainful activity”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tri-fold to determine dependency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1FB6AB21-86C4-4C18-96F1-AC32C5F8D0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233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7" tIns="45283" rIns="90567" bIns="45283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73" indent="-289675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422" indent="-231425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9419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416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882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2224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5627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0903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50CE68D-BB3A-47B8-B05E-49A6F72C20D8}" type="slidenum">
              <a:rPr lang="en-US" altLang="en-US" sz="18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 dirty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200" dirty="0"/>
              <a:t>* Costs are after reimbursements or tax-free scholarships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80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7" tIns="45283" rIns="90567" bIns="45283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73" indent="-289675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422" indent="-231425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9419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416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882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2224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5627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0903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50CE68D-BB3A-47B8-B05E-49A6F72C20D8}" type="slidenum">
              <a:rPr lang="en-US" altLang="en-US" sz="18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800" dirty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200" dirty="0"/>
              <a:t>* Costs are after reimbursements or tax-free scholarships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42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70338" y="8829675"/>
            <a:ext cx="3038475" cy="466725"/>
          </a:xfrm>
        </p:spPr>
        <p:txBody>
          <a:bodyPr/>
          <a:lstStyle/>
          <a:p>
            <a:fld id="{323F1CC3-F3A1-47D0-8A03-E8DA427E3071}" type="slidenum">
              <a:rPr lang="en-US" smtClean="0"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>
          <a:xfrm>
            <a:off x="3970338" y="0"/>
            <a:ext cx="3038475" cy="466725"/>
          </a:xfrm>
        </p:spPr>
        <p:txBody>
          <a:bodyPr/>
          <a:lstStyle/>
          <a:p>
            <a:fld id="{8FB1FBA9-E2EE-4B0D-BAF9-F9682B262065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60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300" dirty="0"/>
              <a:t>Form</a:t>
            </a:r>
            <a:r>
              <a:rPr lang="en-US" altLang="en-US" sz="1300" baseline="0" dirty="0"/>
              <a:t> 8453 held by taxpayers until requested by IRS </a:t>
            </a:r>
          </a:p>
          <a:p>
            <a:r>
              <a:rPr lang="en-US" altLang="en-US" sz="1300" baseline="0" dirty="0"/>
              <a:t>Absent Form 8332 or pre-2009 divorce decree, custodial parent claims child</a:t>
            </a:r>
          </a:p>
          <a:p>
            <a:r>
              <a:rPr lang="en-US" altLang="en-US" sz="1300" baseline="0" dirty="0"/>
              <a:t>Only the taxpayer claiming the dependent can claim American Opportunity Credit or Premium Tax Credits</a:t>
            </a:r>
          </a:p>
          <a:p>
            <a:pPr lvl="1"/>
            <a:r>
              <a:rPr lang="en-US" altLang="en-US" baseline="0" dirty="0"/>
              <a:t>The parent not claiming the dependent cannot claim these credits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736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300" dirty="0"/>
              <a:t>Form</a:t>
            </a:r>
            <a:r>
              <a:rPr lang="en-US" altLang="en-US" sz="1300" baseline="0" dirty="0"/>
              <a:t> 8453 held by taxpayers until requested by IRS </a:t>
            </a:r>
          </a:p>
          <a:p>
            <a:r>
              <a:rPr lang="en-US" altLang="en-US" sz="1300" baseline="0" dirty="0"/>
              <a:t>Absent Form 8332 or pre-2009 divorce decree, custodial parent claims child</a:t>
            </a:r>
          </a:p>
          <a:p>
            <a:r>
              <a:rPr lang="en-US" altLang="en-US" sz="1300" baseline="0" dirty="0"/>
              <a:t>Only the taxpayer claiming the dependent can claim American Opportunity Credit or Premium Tax Credits</a:t>
            </a:r>
          </a:p>
          <a:p>
            <a:pPr lvl="1"/>
            <a:r>
              <a:rPr lang="en-US" altLang="en-US" baseline="0" dirty="0"/>
              <a:t>The parent not claiming the dependent cannot claim these credits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22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7" tIns="45283" rIns="90567" bIns="45283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73" indent="-289675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422" indent="-231425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9419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416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882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2224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5627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0903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5DA1086-444F-43C5-9B5E-6031A78FC704}" type="slidenum">
              <a:rPr lang="en-US" altLang="en-US" sz="18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800" dirty="0"/>
          </a:p>
        </p:txBody>
      </p:sp>
      <p:sp>
        <p:nvSpPr>
          <p:cNvPr id="125955" name="Rectangle 7"/>
          <p:cNvSpPr txBox="1">
            <a:spLocks noGrp="1" noChangeArrowheads="1"/>
          </p:cNvSpPr>
          <p:nvPr/>
        </p:nvSpPr>
        <p:spPr bwMode="auto">
          <a:xfrm>
            <a:off x="3970674" y="8829847"/>
            <a:ext cx="3038155" cy="46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48" tIns="46574" rIns="93148" bIns="46574" anchor="b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83335F4-B0F9-4B25-A6DE-79F8CEA342A6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dirty="0"/>
          </a:p>
        </p:txBody>
      </p:sp>
      <p:sp>
        <p:nvSpPr>
          <p:cNvPr id="1259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Applies to Qualifying Relative</a:t>
            </a:r>
            <a:r>
              <a:rPr lang="en-US" altLang="en-US" baseline="0" dirty="0"/>
              <a:t> test only</a:t>
            </a:r>
            <a:endParaRPr lang="en-US" altLang="en-US" dirty="0"/>
          </a:p>
        </p:txBody>
      </p:sp>
      <p:sp>
        <p:nvSpPr>
          <p:cNvPr id="125958" name="Footer Placeholder 4"/>
          <p:cNvSpPr txBox="1">
            <a:spLocks noGrp="1"/>
          </p:cNvSpPr>
          <p:nvPr/>
        </p:nvSpPr>
        <p:spPr bwMode="auto">
          <a:xfrm>
            <a:off x="1" y="8829847"/>
            <a:ext cx="3038155" cy="46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48" tIns="46574" rIns="93148" bIns="46574" anchor="b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06exemptions2008x2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8997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7" tIns="45283" rIns="90567" bIns="45283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73" indent="-289675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422" indent="-231425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9419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416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882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2224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5627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0903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870253A-34DE-4DEE-9BD6-6EEC22CAA9C0}" type="slidenum">
              <a:rPr lang="en-US" altLang="en-US" sz="18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800" dirty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73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70338" y="8829675"/>
            <a:ext cx="3038475" cy="466725"/>
          </a:xfrm>
        </p:spPr>
        <p:txBody>
          <a:bodyPr/>
          <a:lstStyle/>
          <a:p>
            <a:fld id="{323F1CC3-F3A1-47D0-8A03-E8DA427E3071}" type="slidenum">
              <a:rPr lang="en-US" smtClean="0"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>
          <a:xfrm>
            <a:off x="3970338" y="0"/>
            <a:ext cx="3038475" cy="466725"/>
          </a:xfrm>
        </p:spPr>
        <p:txBody>
          <a:bodyPr/>
          <a:lstStyle/>
          <a:p>
            <a:fld id="{03FB1AF7-962D-4EBC-98A0-E854DE37CE3A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68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1FB6AB21-86C4-4C18-96F1-AC32C5F8D0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43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67" tIns="45283" rIns="90567" bIns="45283"/>
          <a:lstStyle>
            <a:lvl1pPr>
              <a:spcBef>
                <a:spcPct val="30000"/>
              </a:spcBef>
              <a:buClr>
                <a:srgbClr val="C00000"/>
              </a:buClr>
              <a:buFont typeface="Calibri" pitchFamily="34" charset="0"/>
              <a:buChar char="●"/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73" indent="-289675">
              <a:spcBef>
                <a:spcPct val="30000"/>
              </a:spcBef>
              <a:buClr>
                <a:srgbClr val="006666"/>
              </a:buClr>
              <a:buSzPct val="7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422" indent="-231425">
              <a:spcBef>
                <a:spcPct val="30000"/>
              </a:spcBef>
              <a:buClr>
                <a:srgbClr val="000099"/>
              </a:buClr>
              <a:buSzPct val="70000"/>
              <a:buFont typeface="Wingdings" pitchFamily="2" charset="2"/>
              <a:buChar char="®"/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9419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416" indent="-231425">
              <a:spcBef>
                <a:spcPct val="30000"/>
              </a:spcBef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882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2224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5627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09031" indent="-231425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•"/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166DD45-F77F-4BE1-9AE4-8AE466B34B60}" type="slidenum">
              <a:rPr lang="en-US" altLang="en-US" sz="1800"/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48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pPr marL="0" indent="0">
              <a:buFont typeface="+mj-lt"/>
              <a:buNone/>
            </a:pPr>
            <a:endParaRPr lang="en-US" sz="18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1FB6AB21-86C4-4C18-96F1-AC32C5F8D03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39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pPr marL="0" indent="0">
              <a:buFont typeface="+mj-lt"/>
              <a:buNone/>
            </a:pPr>
            <a:endParaRPr lang="en-US" sz="18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1FB6AB21-86C4-4C18-96F1-AC32C5F8D0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34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>
          <a:xfrm>
            <a:off x="740128" y="4495800"/>
            <a:ext cx="5607050" cy="3660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Step-</a:t>
            </a:r>
            <a:r>
              <a:rPr lang="en-US" baseline="0" dirty="0"/>
              <a:t> and half- included in relationship</a:t>
            </a:r>
          </a:p>
          <a:p>
            <a:r>
              <a:rPr lang="en-US" baseline="0" dirty="0"/>
              <a:t>Adopted person included in relationship, e.g. adopted sibling treated as brother or sister</a:t>
            </a:r>
          </a:p>
          <a:p>
            <a:r>
              <a:rPr lang="en-US" baseline="0" dirty="0"/>
              <a:t>Foster child must have been placed by an authorized placement agency</a:t>
            </a:r>
          </a:p>
          <a:p>
            <a:r>
              <a:rPr lang="en-US" baseline="0" dirty="0"/>
              <a:t>Full-time student defined by institution</a:t>
            </a:r>
          </a:p>
          <a:p>
            <a:pPr lvl="1"/>
            <a:r>
              <a:rPr lang="en-US" baseline="0" dirty="0"/>
              <a:t>Child must be full-time for some part of 5 months during the year</a:t>
            </a:r>
          </a:p>
          <a:p>
            <a:r>
              <a:rPr lang="en-US" baseline="0" dirty="0"/>
              <a:t>Temporary absences count as time in the home</a:t>
            </a:r>
          </a:p>
          <a:p>
            <a:pPr lvl="1"/>
            <a:r>
              <a:rPr lang="en-US" baseline="0" dirty="0"/>
              <a:t>Students away at school</a:t>
            </a:r>
          </a:p>
          <a:p>
            <a:pPr lvl="1"/>
            <a:r>
              <a:rPr lang="en-US" baseline="0" dirty="0"/>
              <a:t>Vacation</a:t>
            </a:r>
          </a:p>
          <a:p>
            <a:pPr lvl="1"/>
            <a:r>
              <a:rPr lang="en-US" baseline="0" dirty="0"/>
              <a:t>Medical reasons</a:t>
            </a:r>
          </a:p>
          <a:p>
            <a:pPr lvl="1"/>
            <a:r>
              <a:rPr lang="en-US" baseline="0" dirty="0"/>
              <a:t>Temporary incarceration such as juvenile detention</a:t>
            </a:r>
          </a:p>
          <a:p>
            <a:pPr lvl="1"/>
            <a:r>
              <a:rPr lang="en-US" baseline="0" dirty="0"/>
              <a:t>Temporary job assignment away or military service</a:t>
            </a:r>
          </a:p>
          <a:p>
            <a:pPr lvl="1"/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Institutionalized care for a child who is permanently and totally disabled</a:t>
            </a:r>
            <a:endParaRPr lang="en-US" b="1" dirty="0"/>
          </a:p>
          <a:p>
            <a:r>
              <a:rPr lang="en-US" dirty="0"/>
              <a:t>Use the Tri-fold in determining</a:t>
            </a:r>
            <a:r>
              <a:rPr lang="en-US" baseline="0" dirty="0"/>
              <a:t> dependency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38473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>
          <a:xfrm>
            <a:off x="717550" y="4495800"/>
            <a:ext cx="5607050" cy="3660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Step-</a:t>
            </a:r>
            <a:r>
              <a:rPr lang="en-US" baseline="0" dirty="0"/>
              <a:t> and half- included in relationship</a:t>
            </a:r>
          </a:p>
          <a:p>
            <a:r>
              <a:rPr lang="en-US" baseline="0" dirty="0"/>
              <a:t>Adopted person included in relationship, e.g. adopted sibling treated as brother or sister</a:t>
            </a:r>
          </a:p>
          <a:p>
            <a:r>
              <a:rPr lang="en-US" baseline="0" dirty="0"/>
              <a:t>Foster child must have been placed by an authorized placement agency</a:t>
            </a:r>
          </a:p>
          <a:p>
            <a:r>
              <a:rPr lang="en-US" baseline="0" dirty="0"/>
              <a:t>Full-time student defined by institution</a:t>
            </a:r>
          </a:p>
          <a:p>
            <a:pPr lvl="1"/>
            <a:r>
              <a:rPr lang="en-US" baseline="0" dirty="0"/>
              <a:t>Child must be full-time for some part of 5 months during the year</a:t>
            </a:r>
          </a:p>
          <a:p>
            <a:r>
              <a:rPr lang="en-US" baseline="0" dirty="0"/>
              <a:t>Temporary absences count as time in the home</a:t>
            </a:r>
          </a:p>
          <a:p>
            <a:pPr lvl="1"/>
            <a:r>
              <a:rPr lang="en-US" baseline="0" dirty="0"/>
              <a:t>Students away at school</a:t>
            </a:r>
          </a:p>
          <a:p>
            <a:pPr lvl="1"/>
            <a:r>
              <a:rPr lang="en-US" baseline="0" dirty="0"/>
              <a:t>Vacation</a:t>
            </a:r>
          </a:p>
          <a:p>
            <a:pPr lvl="1"/>
            <a:r>
              <a:rPr lang="en-US" baseline="0" dirty="0"/>
              <a:t>Medical reasons</a:t>
            </a:r>
          </a:p>
          <a:p>
            <a:pPr lvl="1"/>
            <a:r>
              <a:rPr lang="en-US" baseline="0" dirty="0"/>
              <a:t>Temporary incarceration such as juvenile detention</a:t>
            </a:r>
          </a:p>
          <a:p>
            <a:pPr lvl="1"/>
            <a:r>
              <a:rPr lang="en-US" baseline="0" dirty="0"/>
              <a:t>Temporary job assignment away or military service</a:t>
            </a:r>
          </a:p>
          <a:p>
            <a:pPr lvl="1"/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Institutionalized care for a child who is permanently and totally disabled</a:t>
            </a:r>
            <a:endParaRPr lang="en-US" b="1" dirty="0"/>
          </a:p>
          <a:p>
            <a:r>
              <a:rPr lang="en-US" dirty="0"/>
              <a:t>Use the Tri-fold in determining</a:t>
            </a:r>
            <a:r>
              <a:rPr lang="en-US" baseline="0" dirty="0"/>
              <a:t> dependency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012986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Tiebreaker</a:t>
            </a:r>
            <a:r>
              <a:rPr lang="en-US" baseline="0" dirty="0"/>
              <a:t> rules kick in when more than one taxpayer can claim a child</a:t>
            </a:r>
          </a:p>
          <a:p>
            <a:r>
              <a:rPr lang="en-US" baseline="0" dirty="0"/>
              <a:t>Custodial parent is the parent the child lives with the majority of the time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1FB6AB21-86C4-4C18-96F1-AC32C5F8D03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7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EEE38A1-4EEA-44E9-B5FF-606570E110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Pub 4012 – Tab C</a:t>
            </a:r>
          </a:p>
          <a:p>
            <a:r>
              <a:rPr lang="en-US"/>
              <a:t>Pub 4491 – Lesson 6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Dependents</a:t>
            </a:r>
            <a:endParaRPr lang="en-US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B08834-1CF8-4B38-94AC-B5CFE1FD57E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EE5E5F-9A23-4E7B-BEBA-82809B134C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BDE5EA-9DA1-4758-A09C-F5A4DD2F8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9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499075" cy="3017520"/>
          </a:xfrm>
        </p:spPr>
        <p:txBody>
          <a:bodyPr>
            <a:normAutofit/>
          </a:bodyPr>
          <a:lstStyle/>
          <a:p>
            <a:r>
              <a:rPr lang="en-US" dirty="0"/>
              <a:t>Four tests for qualifying relative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 </a:t>
            </a:r>
            <a:r>
              <a:rPr lang="en-US" b="1" dirty="0"/>
              <a:t>the qualifying child </a:t>
            </a:r>
            <a:r>
              <a:rPr lang="en-US" dirty="0"/>
              <a:t>of another taxpayer</a:t>
            </a:r>
          </a:p>
          <a:p>
            <a:pPr lvl="1"/>
            <a:r>
              <a:rPr lang="en-US" b="1" dirty="0"/>
              <a:t>Relationship or household member test:</a:t>
            </a:r>
          </a:p>
          <a:p>
            <a:pPr lvl="2"/>
            <a:r>
              <a:rPr lang="en-US" dirty="0"/>
              <a:t>Same relationship as for qualifying child plus parent, grandparent, aunt or uncle </a:t>
            </a:r>
            <a:r>
              <a:rPr lang="en-US" b="1" dirty="0"/>
              <a:t>– or –</a:t>
            </a:r>
          </a:p>
          <a:p>
            <a:pPr lvl="2"/>
            <a:r>
              <a:rPr lang="en-US" dirty="0"/>
              <a:t>Resided with taxpayer </a:t>
            </a:r>
            <a:r>
              <a:rPr lang="en-US" b="1" dirty="0"/>
              <a:t>all</a:t>
            </a:r>
            <a:r>
              <a:rPr lang="en-US" dirty="0"/>
              <a:t> year (does not enable </a:t>
            </a:r>
            <a:r>
              <a:rPr lang="en-US" dirty="0" err="1"/>
              <a:t>HoH</a:t>
            </a:r>
            <a:r>
              <a:rPr lang="en-US" dirty="0"/>
              <a:t> status)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Qualifying Relative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200900" y="1743195"/>
            <a:ext cx="1314450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NTTC Tri-fold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A5E171-A4EC-405A-818B-8037749E7EB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510700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499075" cy="3017520"/>
          </a:xfrm>
        </p:spPr>
        <p:txBody>
          <a:bodyPr>
            <a:normAutofit/>
          </a:bodyPr>
          <a:lstStyle/>
          <a:p>
            <a:r>
              <a:rPr lang="en-US" dirty="0"/>
              <a:t>Four tests for qualifying relative cont’d</a:t>
            </a:r>
          </a:p>
          <a:p>
            <a:pPr lvl="1"/>
            <a:r>
              <a:rPr lang="en-US" b="1" dirty="0"/>
              <a:t>Gross income </a:t>
            </a:r>
            <a:r>
              <a:rPr lang="en-US" dirty="0"/>
              <a:t>below exemption amount of $4,200 for 2019</a:t>
            </a:r>
          </a:p>
          <a:p>
            <a:pPr lvl="1"/>
            <a:r>
              <a:rPr lang="en-US" dirty="0"/>
              <a:t>Taxpayer provided over half the </a:t>
            </a:r>
            <a:r>
              <a:rPr lang="en-US" b="1" dirty="0"/>
              <a:t>support</a:t>
            </a:r>
            <a:r>
              <a:rPr lang="en-US" dirty="0"/>
              <a:t> of individual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Relative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00900" y="1743195"/>
            <a:ext cx="1314450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NTTC Tri-fold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7D2F2D-4414-482C-B363-0B275335DD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76227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1146" name="Rectangle 10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Items included in support</a:t>
            </a:r>
          </a:p>
          <a:p>
            <a:pPr lvl="1"/>
            <a:r>
              <a:rPr lang="en-US" altLang="en-US"/>
              <a:t>Food, lodging, clothing, education, medical and dental care, recreation, transportation, gifts, necessities</a:t>
            </a:r>
          </a:p>
          <a:p>
            <a:pPr lvl="1"/>
            <a:r>
              <a:rPr lang="en-US" altLang="en-US"/>
              <a:t>Open Volunteer Resource Guide to Tab C and find Worksheet for Determining Support</a:t>
            </a:r>
          </a:p>
          <a:p>
            <a:pPr lvl="1"/>
            <a:endParaRPr lang="en-US" altLang="en-US"/>
          </a:p>
          <a:p>
            <a:endParaRPr lang="en-US" altLang="en-US" dirty="0"/>
          </a:p>
        </p:txBody>
      </p:sp>
      <p:sp>
        <p:nvSpPr>
          <p:cNvPr id="2457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29450" y="1616238"/>
            <a:ext cx="1485900" cy="6001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Pub 4012 Tab 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1F2C0-C1C8-40AF-8462-DA3D0F420CF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480880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1146" name="Rectangle 10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Social Security benefits in child’s name used for support is support </a:t>
            </a:r>
            <a:r>
              <a:rPr lang="en-US" altLang="en-US" b="1" dirty="0"/>
              <a:t>provided by child</a:t>
            </a:r>
          </a:p>
          <a:p>
            <a:r>
              <a:rPr lang="en-US" altLang="en-US" dirty="0"/>
              <a:t>Welfare benefits to parent is support </a:t>
            </a:r>
            <a:r>
              <a:rPr lang="en-US" altLang="en-US" b="1" dirty="0"/>
              <a:t>provided by parent </a:t>
            </a:r>
            <a:r>
              <a:rPr lang="en-US" altLang="en-US" dirty="0"/>
              <a:t>with respect to children, e.g. TANF, food stamps, SSI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2457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29450" y="1616238"/>
            <a:ext cx="1485900" cy="6001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Pub 4012 Tab 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11171D-98A1-43FB-91DC-8FCF11AEB59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4768773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NTTC Training ala NJ – TY2019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Volunteer Resource Guide to Tab A and find Chart A</a:t>
            </a:r>
          </a:p>
          <a:p>
            <a:pPr lvl="1"/>
            <a:r>
              <a:rPr lang="en-US" dirty="0"/>
              <a:t>Footnotes define gross income</a:t>
            </a:r>
          </a:p>
          <a:p>
            <a:r>
              <a:rPr lang="en-US" dirty="0"/>
              <a:t>Also see Tab D Income Quick Reference Guide</a:t>
            </a:r>
          </a:p>
          <a:p>
            <a:pPr lvl="1"/>
            <a:r>
              <a:rPr lang="en-US" dirty="0"/>
              <a:t>Gross income does not include exempt income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Gross Income of Qualifying Relative</a:t>
            </a:r>
          </a:p>
        </p:txBody>
      </p:sp>
      <p:sp>
        <p:nvSpPr>
          <p:cNvPr id="7" name="Rectangle 6"/>
          <p:cNvSpPr/>
          <p:nvPr/>
        </p:nvSpPr>
        <p:spPr>
          <a:xfrm>
            <a:off x="7029450" y="1743195"/>
            <a:ext cx="1485900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Pub 4012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9A7A34-9D36-4AFC-A752-93A192DF607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854031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NTTC Training ala NJ – TY2019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308075"/>
          </a:xfrm>
        </p:spPr>
        <p:txBody>
          <a:bodyPr>
            <a:normAutofit/>
          </a:bodyPr>
          <a:lstStyle/>
          <a:p>
            <a:r>
              <a:rPr lang="en-US" altLang="en-US" dirty="0"/>
              <a:t>Custodial parents signs Form 8332, </a:t>
            </a:r>
            <a:r>
              <a:rPr lang="en-US" dirty="0"/>
              <a:t>Release/Revocation of Release of Claim to Exemption for Child by Custodial Parent</a:t>
            </a:r>
            <a:endParaRPr lang="en-US" altLang="en-US" dirty="0"/>
          </a:p>
          <a:p>
            <a:pPr lvl="1"/>
            <a:r>
              <a:rPr lang="en-US" altLang="en-US" b="1" dirty="0"/>
              <a:t>Does not </a:t>
            </a:r>
            <a:r>
              <a:rPr lang="en-US" altLang="en-US" dirty="0"/>
              <a:t>allow non-custodial parent to file HoH, claim EIC or claim child / dependent care credit (CDC)</a:t>
            </a:r>
          </a:p>
          <a:p>
            <a:pPr lvl="2"/>
            <a:r>
              <a:rPr lang="en-US" altLang="en-US" dirty="0"/>
              <a:t>Custodial parent may still file HoH, claim EIC, claim CDC</a:t>
            </a:r>
          </a:p>
          <a:p>
            <a:pPr lvl="1"/>
            <a:r>
              <a:rPr lang="en-US" altLang="en-US" b="1" dirty="0"/>
              <a:t>Does</a:t>
            </a:r>
            <a:r>
              <a:rPr lang="en-US" altLang="en-US" dirty="0"/>
              <a:t> allow non-custodial parent to claim child tax credit or credit for other dependents, education credits, premium tax credits</a:t>
            </a:r>
          </a:p>
          <a:p>
            <a:pPr lvl="2"/>
            <a:r>
              <a:rPr lang="en-US" altLang="en-US" dirty="0"/>
              <a:t>Custodial parent may not claim these credits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Child of Separated Parents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00900" y="1743195"/>
            <a:ext cx="1314450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NTTC Tri-fold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FC1B12-0413-41A4-A85A-8B4B36FB8F3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582441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Custodial parents signs Form 8332, </a:t>
            </a:r>
            <a:r>
              <a:rPr lang="en-US" dirty="0"/>
              <a:t>Release/Revocation of Release of Claim to Exemption for Child by Custodial Parent</a:t>
            </a:r>
            <a:endParaRPr lang="en-US" altLang="en-US" dirty="0"/>
          </a:p>
          <a:p>
            <a:pPr lvl="1">
              <a:lnSpc>
                <a:spcPct val="110000"/>
              </a:lnSpc>
            </a:pPr>
            <a:r>
              <a:rPr lang="en-US" altLang="en-US" dirty="0"/>
              <a:t>Form 8332 or pre-2009 divorce decree should be kept with return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Tax-Aide policy is not to mail Form 8453 when returns are E-file Return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Taxpayer should keep copies in the event IRS requests documentation</a:t>
            </a:r>
          </a:p>
          <a:p>
            <a:pPr lvl="1">
              <a:lnSpc>
                <a:spcPct val="110000"/>
              </a:lnSpc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of Separated Parents (cont.)</a:t>
            </a:r>
          </a:p>
        </p:txBody>
      </p:sp>
      <p:sp>
        <p:nvSpPr>
          <p:cNvPr id="8" name="Rectangle 7"/>
          <p:cNvSpPr/>
          <p:nvPr/>
        </p:nvSpPr>
        <p:spPr>
          <a:xfrm>
            <a:off x="7200900" y="1743195"/>
            <a:ext cx="1314450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NTTC Tri-fold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2F53C-408B-419E-B65B-29881FFE29B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865717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NTTC Training ala NJ – TY2019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6083" name="Rectangle 7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Form 2120 Multiple Support Agreements apply to qualifying relatives only </a:t>
            </a:r>
          </a:p>
          <a:p>
            <a:pPr lvl="1"/>
            <a:r>
              <a:rPr lang="en-US" altLang="en-US" dirty="0"/>
              <a:t>Counting individuals who each provide at least 10% support</a:t>
            </a:r>
          </a:p>
          <a:p>
            <a:pPr lvl="1"/>
            <a:r>
              <a:rPr lang="en-US" altLang="en-US" dirty="0"/>
              <a:t>Together provide over 50% support</a:t>
            </a:r>
          </a:p>
          <a:p>
            <a:pPr lvl="1"/>
            <a:r>
              <a:rPr lang="en-US" altLang="en-US" dirty="0"/>
              <a:t>Individuals agree who may claim dependent</a:t>
            </a:r>
          </a:p>
          <a:p>
            <a:pPr lvl="1"/>
            <a:r>
              <a:rPr lang="en-US" altLang="en-US" dirty="0"/>
              <a:t>Individuals can vary year to year</a:t>
            </a:r>
          </a:p>
          <a:p>
            <a:r>
              <a:rPr lang="en-US" altLang="en-US" dirty="0"/>
              <a:t>Such a dependent is </a:t>
            </a:r>
            <a:r>
              <a:rPr lang="en-US" altLang="en-US" b="1" dirty="0"/>
              <a:t>not</a:t>
            </a:r>
            <a:r>
              <a:rPr lang="en-US" altLang="en-US" dirty="0"/>
              <a:t> qualifying person for HoH</a:t>
            </a:r>
          </a:p>
        </p:txBody>
      </p:sp>
      <p:sp>
        <p:nvSpPr>
          <p:cNvPr id="266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Support Agreement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0F7970-D6E4-4F3D-AB8F-3CB83771DD9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37306684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questions-picture-for-powerpoint-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159" y="1885950"/>
            <a:ext cx="3773091" cy="377309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4034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Dependents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429001" y="2343150"/>
            <a:ext cx="286482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500" b="1" dirty="0"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93188" name="Text Box 6"/>
          <p:cNvSpPr txBox="1">
            <a:spLocks noChangeArrowheads="1"/>
          </p:cNvSpPr>
          <p:nvPr/>
        </p:nvSpPr>
        <p:spPr bwMode="auto">
          <a:xfrm>
            <a:off x="4686300" y="3429000"/>
            <a:ext cx="32004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500" b="1" dirty="0">
                <a:latin typeface="Calibri" pitchFamily="34" charset="0"/>
              </a:rPr>
              <a:t>Comments?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F799D9-2500-4470-AEA2-67EBD8D5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3956050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NTTC Training ala NJ – TY2019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Claiming dependents</a:t>
            </a:r>
          </a:p>
          <a:p>
            <a:pPr lvl="1"/>
            <a:r>
              <a:rPr lang="en-US" dirty="0"/>
              <a:t>Qualifying Child</a:t>
            </a:r>
          </a:p>
          <a:p>
            <a:pPr lvl="1"/>
            <a:r>
              <a:rPr lang="en-US" dirty="0"/>
              <a:t>Qualifying Relative</a:t>
            </a:r>
          </a:p>
          <a:p>
            <a:pPr lvl="1"/>
            <a:r>
              <a:rPr lang="en-US" dirty="0"/>
              <a:t>Child of separated or divorced parents</a:t>
            </a:r>
          </a:p>
          <a:p>
            <a:pPr lvl="1"/>
            <a:r>
              <a:rPr lang="en-US" dirty="0"/>
              <a:t>Multiple support agreement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41FF46-5214-4936-A7CB-34C86595F56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61713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though no </a:t>
            </a:r>
            <a:r>
              <a:rPr lang="en-US" b="1" dirty="0"/>
              <a:t>exemption</a:t>
            </a:r>
            <a:r>
              <a:rPr lang="en-US" dirty="0"/>
              <a:t> deduction 2018 – 2025, dependents important for:</a:t>
            </a:r>
          </a:p>
          <a:p>
            <a:pPr lvl="1"/>
            <a:r>
              <a:rPr lang="en-US" dirty="0"/>
              <a:t>Deductions</a:t>
            </a:r>
          </a:p>
          <a:p>
            <a:pPr lvl="2"/>
            <a:r>
              <a:rPr lang="en-US" dirty="0"/>
              <a:t>Limited to expenses for taxpayer, spouse and dependents, e.g. medical</a:t>
            </a:r>
          </a:p>
          <a:p>
            <a:pPr lvl="1"/>
            <a:r>
              <a:rPr lang="en-US" dirty="0"/>
              <a:t>Credits</a:t>
            </a:r>
          </a:p>
          <a:p>
            <a:pPr lvl="2"/>
            <a:r>
              <a:rPr lang="en-US" dirty="0"/>
              <a:t>Limited to expenses for taxpayer, spouse and dependents, e.g. education credits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Dependent Rules Unchanged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9D1A3E-3DAA-464A-A105-CA8A97C3D4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59065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6395" name="Rectangle 11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Two types of Dependents</a:t>
            </a:r>
          </a:p>
          <a:p>
            <a:pPr lvl="1"/>
            <a:r>
              <a:rPr lang="en-US" altLang="en-US" dirty="0"/>
              <a:t>Qualifying child 	</a:t>
            </a:r>
          </a:p>
          <a:p>
            <a:pPr lvl="2"/>
            <a:r>
              <a:rPr lang="en-US" altLang="en-US" dirty="0"/>
              <a:t>Includes  permanently and totally disabled adult </a:t>
            </a:r>
          </a:p>
          <a:p>
            <a:pPr lvl="1"/>
            <a:r>
              <a:rPr lang="en-US" altLang="en-US" dirty="0"/>
              <a:t>Qualifying relative</a:t>
            </a:r>
          </a:p>
          <a:p>
            <a:pPr lvl="2"/>
            <a:r>
              <a:rPr lang="en-US" altLang="en-US" dirty="0"/>
              <a:t>Includes qualifying non-relative</a:t>
            </a:r>
          </a:p>
        </p:txBody>
      </p:sp>
      <p:sp>
        <p:nvSpPr>
          <p:cNvPr id="1331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Claiming a Dependent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6B91CB-2200-4632-A2F5-D9EFBACC50D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783571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377904"/>
          </a:xfrm>
        </p:spPr>
        <p:txBody>
          <a:bodyPr>
            <a:normAutofit/>
          </a:bodyPr>
          <a:lstStyle/>
          <a:p>
            <a:r>
              <a:rPr lang="en-US" dirty="0"/>
              <a:t>Taxpayer/spouse cannot be claimed as a dependent by another taxpayer</a:t>
            </a:r>
          </a:p>
          <a:p>
            <a:pPr lvl="1"/>
            <a:r>
              <a:rPr lang="en-US" dirty="0"/>
              <a:t>Exception: if other person not required to file, then taxpayer is not a dependent and can claim dependents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Claiming Any Dependent	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BBB414-626F-49F5-83CC-C4DB6D168D1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05061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/>
              <a:t>Individual cannot file MFJ </a:t>
            </a:r>
          </a:p>
          <a:p>
            <a:pPr lvl="1"/>
            <a:r>
              <a:rPr lang="en-US"/>
              <a:t>Exception: filing only to receive withholding or estimated payments</a:t>
            </a:r>
          </a:p>
          <a:p>
            <a:r>
              <a:rPr lang="en-US"/>
              <a:t>Individual must be U.S. citizen or national, U.S. resident alien, or resident of Canada or Mexico 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Claiming Any Dependent	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05FDBF-DDB8-4C77-A1BE-71F7C17D58D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06813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 tests for qualifying child</a:t>
            </a:r>
          </a:p>
          <a:p>
            <a:pPr lvl="1"/>
            <a:r>
              <a:rPr lang="en-US" b="1" dirty="0"/>
              <a:t>Relationship</a:t>
            </a:r>
            <a:r>
              <a:rPr lang="en-US" dirty="0"/>
              <a:t>: child, grandchild, brother, sister, qualified foster child and descendants thereof</a:t>
            </a:r>
          </a:p>
          <a:p>
            <a:pPr lvl="1"/>
            <a:r>
              <a:rPr lang="en-US" b="1" dirty="0"/>
              <a:t>Age</a:t>
            </a:r>
            <a:r>
              <a:rPr lang="en-US" dirty="0"/>
              <a:t>: under 19 or under 24 and full-time student </a:t>
            </a:r>
            <a:r>
              <a:rPr lang="en-US" b="1" dirty="0"/>
              <a:t>and</a:t>
            </a:r>
            <a:r>
              <a:rPr lang="en-US" dirty="0"/>
              <a:t> younger than taxpayer or spouse</a:t>
            </a:r>
          </a:p>
          <a:p>
            <a:pPr lvl="2"/>
            <a:r>
              <a:rPr lang="en-US" dirty="0"/>
              <a:t>Any age if permanently and totally disabled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Qualifying Child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200900" y="1743195"/>
            <a:ext cx="1314450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NTTC Tri-fold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16A030-8B06-45BD-8272-544388EBFF3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9775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 tests for qualifying child continued</a:t>
            </a:r>
          </a:p>
          <a:p>
            <a:pPr lvl="1"/>
            <a:r>
              <a:rPr lang="en-US" b="1" dirty="0"/>
              <a:t>Residency</a:t>
            </a:r>
            <a:r>
              <a:rPr lang="en-US" dirty="0"/>
              <a:t>: child lived in home over 6 months</a:t>
            </a:r>
          </a:p>
          <a:p>
            <a:pPr lvl="1"/>
            <a:r>
              <a:rPr lang="en-US" b="1" dirty="0"/>
              <a:t>Support</a:t>
            </a:r>
            <a:r>
              <a:rPr lang="en-US" dirty="0"/>
              <a:t>: child cannot provide over half their own support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Qualifying Child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00900" y="1743195"/>
            <a:ext cx="1314450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NTTC Tri-fold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490BF-FEB8-401B-8556-AA30569B647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48508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Tiebreaker rules: more than one taxpayer claims a child</a:t>
            </a:r>
          </a:p>
          <a:p>
            <a:pPr lvl="1"/>
            <a:r>
              <a:rPr lang="en-US" dirty="0"/>
              <a:t>If only one taxpayer is the parent, parent wins</a:t>
            </a:r>
          </a:p>
          <a:p>
            <a:pPr lvl="1"/>
            <a:r>
              <a:rPr lang="en-US" dirty="0"/>
              <a:t>If both parents claim child, custodial parent wins</a:t>
            </a:r>
          </a:p>
          <a:p>
            <a:pPr lvl="1"/>
            <a:r>
              <a:rPr lang="en-US" dirty="0"/>
              <a:t>If child is in custody of both parents same amount of time, parent with higher AGI wins</a:t>
            </a:r>
          </a:p>
          <a:p>
            <a:pPr lvl="1"/>
            <a:r>
              <a:rPr lang="en-US" dirty="0"/>
              <a:t>If none is parent, taxpayer with highest AGI wins</a:t>
            </a:r>
          </a:p>
          <a:p>
            <a:pPr lvl="2"/>
            <a:r>
              <a:rPr lang="en-US" dirty="0"/>
              <a:t>Taxpayer’s AGI must be higher than any parent that could claim the child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0101" y="878876"/>
            <a:ext cx="8058149" cy="857250"/>
          </a:xfrm>
        </p:spPr>
        <p:txBody>
          <a:bodyPr>
            <a:normAutofit/>
          </a:bodyPr>
          <a:lstStyle/>
          <a:p>
            <a:r>
              <a:rPr lang="en-US"/>
              <a:t>Qualifying Child of More than One Person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200900" y="1743195"/>
            <a:ext cx="1314450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NTTC Tri-fold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5B2446-DB85-48E6-BE8C-73A921FE127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7393950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11</TotalTime>
  <Words>1431</Words>
  <Application>Microsoft Office PowerPoint</Application>
  <PresentationFormat>On-screen Show (4:3)</PresentationFormat>
  <Paragraphs>226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Default Theme</vt:lpstr>
      <vt:lpstr>Dependents</vt:lpstr>
      <vt:lpstr>Lesson Topics</vt:lpstr>
      <vt:lpstr>Dependent Rules Unchanged</vt:lpstr>
      <vt:lpstr>Claiming a Dependent</vt:lpstr>
      <vt:lpstr>Claiming Any Dependent </vt:lpstr>
      <vt:lpstr>Claiming Any Dependent </vt:lpstr>
      <vt:lpstr>Qualifying Child</vt:lpstr>
      <vt:lpstr>Qualifying Child</vt:lpstr>
      <vt:lpstr>Qualifying Child of More than One Person</vt:lpstr>
      <vt:lpstr>Qualifying Relative</vt:lpstr>
      <vt:lpstr>Qualifying Relative</vt:lpstr>
      <vt:lpstr>Support </vt:lpstr>
      <vt:lpstr>Support </vt:lpstr>
      <vt:lpstr>Gross Income of Qualifying Relative</vt:lpstr>
      <vt:lpstr>Child of Separated Parents</vt:lpstr>
      <vt:lpstr>Child of Separated Parents (cont.)</vt:lpstr>
      <vt:lpstr>Multiple Support Agreement</vt:lpstr>
      <vt:lpstr>Dependents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2019-11-27T21:21:34Z</dcterms:modified>
</cp:coreProperties>
</file>